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1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1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73" r:id="rId238"/>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38" Type="http://schemas.openxmlformats.org/officeDocument/2006/relationships/slide" Target="slides/slide118.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9" name="Shape 10659"/>
        <p:cNvGrpSpPr/>
        <p:nvPr/>
      </p:nvGrpSpPr>
      <p:grpSpPr>
        <a:xfrm>
          <a:off x="0" y="0"/>
          <a:ext cx="0" cy="0"/>
          <a:chOff x="0" y="0"/>
          <a:chExt cx="0" cy="0"/>
        </a:xfrm>
      </p:grpSpPr>
      <p:sp>
        <p:nvSpPr>
          <p:cNvPr id="10660" name="Google Shape;10660;p1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61" name="Google Shape;10661;p1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notesSlide" Target="../notesSlides/notesSlide118.xml"/></Relationships>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2" name="Shape 10662"/>
        <p:cNvGrpSpPr/>
        <p:nvPr/>
      </p:nvGrpSpPr>
      <p:grpSpPr>
        <a:xfrm>
          <a:off x="0" y="0"/>
          <a:ext cx="0" cy="0"/>
          <a:chOff x="0" y="0"/>
          <a:chExt cx="0" cy="0"/>
        </a:xfrm>
      </p:grpSpPr>
      <p:sp>
        <p:nvSpPr>
          <p:cNvPr id="10663" name="Google Shape;10663;p1548"/>
          <p:cNvSpPr txBox="1"/>
          <p:nvPr>
            <p:ph type="title"/>
          </p:nvPr>
        </p:nvSpPr>
        <p:spPr>
          <a:xfrm>
            <a:off x="1676400" y="457200"/>
            <a:ext cx="6858000" cy="762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t>Review Structure</a:t>
            </a:r>
            <a:endParaRPr/>
          </a:p>
        </p:txBody>
      </p:sp>
      <p:sp>
        <p:nvSpPr>
          <p:cNvPr id="10664" name="Google Shape;10664;p1548"/>
          <p:cNvSpPr txBox="1"/>
          <p:nvPr>
            <p:ph idx="1" type="body"/>
          </p:nvPr>
        </p:nvSpPr>
        <p:spPr>
          <a:xfrm>
            <a:off x="609600" y="1371600"/>
            <a:ext cx="7924800" cy="4267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500"/>
              <a:buFont typeface="Arial"/>
              <a:buChar char="•"/>
            </a:pPr>
            <a:r>
              <a:rPr lang="en-US"/>
              <a:t>Three plenary talks:</a:t>
            </a:r>
            <a:endParaRPr/>
          </a:p>
          <a:p>
            <a:pPr indent="-285750" lvl="1" marL="742950" rtl="0" algn="l">
              <a:spcBef>
                <a:spcPts val="360"/>
              </a:spcBef>
              <a:spcAft>
                <a:spcPts val="0"/>
              </a:spcAft>
              <a:buClr>
                <a:schemeClr val="dk1"/>
              </a:buClr>
              <a:buSzPts val="1800"/>
              <a:buFont typeface="Arial"/>
              <a:buChar char="–"/>
            </a:pPr>
            <a:r>
              <a:rPr lang="en-US"/>
              <a:t>Description of the initial configuration – Paul D.</a:t>
            </a:r>
            <a:endParaRPr/>
          </a:p>
          <a:p>
            <a:pPr indent="-285750" lvl="1" marL="742950" rtl="0" algn="l">
              <a:spcBef>
                <a:spcPts val="360"/>
              </a:spcBef>
              <a:spcAft>
                <a:spcPts val="0"/>
              </a:spcAft>
              <a:buClr>
                <a:schemeClr val="dk1"/>
              </a:buClr>
              <a:buSzPts val="1800"/>
              <a:buFont typeface="Arial"/>
              <a:buChar char="–"/>
            </a:pPr>
            <a:r>
              <a:rPr lang="en-US"/>
              <a:t>High level description of systems and interfaces – Sergei N.</a:t>
            </a:r>
            <a:endParaRPr/>
          </a:p>
          <a:p>
            <a:pPr indent="-285750" lvl="1" marL="742950" rtl="0" algn="l">
              <a:spcBef>
                <a:spcPts val="360"/>
              </a:spcBef>
              <a:spcAft>
                <a:spcPts val="0"/>
              </a:spcAft>
              <a:buClr>
                <a:schemeClr val="dk1"/>
              </a:buClr>
              <a:buSzPts val="1800"/>
              <a:buFont typeface="Arial"/>
              <a:buChar char="–"/>
            </a:pPr>
            <a:r>
              <a:rPr lang="en-US"/>
              <a:t>Description of cost estimating methodology and high level estimate summary – Jim K.</a:t>
            </a:r>
            <a:endParaRPr/>
          </a:p>
          <a:p>
            <a:pPr indent="-342900" lvl="0" marL="342900" rtl="0" algn="l">
              <a:spcBef>
                <a:spcPts val="1000"/>
              </a:spcBef>
              <a:spcAft>
                <a:spcPts val="0"/>
              </a:spcAft>
              <a:buSzPts val="2500"/>
              <a:buFont typeface="Arial"/>
              <a:buChar char="•"/>
            </a:pPr>
            <a:r>
              <a:rPr lang="en-US"/>
              <a:t>Seven breakout sessions</a:t>
            </a:r>
            <a:endParaRPr/>
          </a:p>
          <a:p>
            <a:pPr indent="-285750" lvl="1" marL="742950" rtl="0" algn="l">
              <a:spcBef>
                <a:spcPts val="0"/>
              </a:spcBef>
              <a:spcAft>
                <a:spcPts val="0"/>
              </a:spcAft>
              <a:buClr>
                <a:schemeClr val="dk1"/>
              </a:buClr>
              <a:buSzPts val="1800"/>
              <a:buFont typeface="Arial"/>
              <a:buChar char="–"/>
            </a:pPr>
            <a:r>
              <a:rPr lang="en-US"/>
              <a:t>Project Management/Cost/Schedule	Black Hole (WH2NW)</a:t>
            </a:r>
            <a:endParaRPr/>
          </a:p>
          <a:p>
            <a:pPr indent="-285750" lvl="1" marL="742950" rtl="0" algn="l">
              <a:spcBef>
                <a:spcPts val="360"/>
              </a:spcBef>
              <a:spcAft>
                <a:spcPts val="0"/>
              </a:spcAft>
              <a:buClr>
                <a:schemeClr val="dk1"/>
              </a:buClr>
              <a:buSzPts val="1800"/>
              <a:buFont typeface="Arial"/>
              <a:buChar char="–"/>
            </a:pPr>
            <a:r>
              <a:rPr lang="en-US"/>
              <a:t>Cavities &amp; Cryomodules	1 North (WH1NW)</a:t>
            </a:r>
            <a:endParaRPr/>
          </a:p>
          <a:p>
            <a:pPr indent="-285750" lvl="1" marL="742950" rtl="0" algn="l">
              <a:spcBef>
                <a:spcPts val="360"/>
              </a:spcBef>
              <a:spcAft>
                <a:spcPts val="0"/>
              </a:spcAft>
              <a:buClr>
                <a:schemeClr val="dk1"/>
              </a:buClr>
              <a:buSzPts val="1800"/>
              <a:buFont typeface="Arial"/>
              <a:buChar char="–"/>
            </a:pPr>
            <a:r>
              <a:rPr lang="en-US"/>
              <a:t>RF	Theory Conf Rm (WH3NE)</a:t>
            </a:r>
            <a:endParaRPr/>
          </a:p>
          <a:p>
            <a:pPr indent="-285750" lvl="1" marL="742950" rtl="0" algn="l">
              <a:spcBef>
                <a:spcPts val="360"/>
              </a:spcBef>
              <a:spcAft>
                <a:spcPts val="0"/>
              </a:spcAft>
              <a:buClr>
                <a:schemeClr val="dk1"/>
              </a:buClr>
              <a:buSzPts val="1800"/>
              <a:buFont typeface="Arial"/>
              <a:buChar char="–"/>
            </a:pPr>
            <a:r>
              <a:rPr lang="en-US"/>
              <a:t>Main Injector/Recycler/Beam Transfers	Hornets Nest (WH8N)</a:t>
            </a:r>
            <a:endParaRPr/>
          </a:p>
          <a:p>
            <a:pPr indent="-285750" lvl="1" marL="742950" rtl="0" algn="l">
              <a:spcBef>
                <a:spcPts val="360"/>
              </a:spcBef>
              <a:spcAft>
                <a:spcPts val="0"/>
              </a:spcAft>
              <a:buClr>
                <a:schemeClr val="dk1"/>
              </a:buClr>
              <a:buSzPts val="1800"/>
              <a:buFont typeface="Arial"/>
              <a:buChar char="–"/>
            </a:pPr>
            <a:r>
              <a:rPr lang="en-US"/>
              <a:t>Instrumentation and Controls	Req Room (WH4NW)</a:t>
            </a:r>
            <a:endParaRPr/>
          </a:p>
          <a:p>
            <a:pPr indent="-285750" lvl="1" marL="742950" rtl="0" algn="l">
              <a:spcBef>
                <a:spcPts val="360"/>
              </a:spcBef>
              <a:spcAft>
                <a:spcPts val="0"/>
              </a:spcAft>
              <a:buClr>
                <a:schemeClr val="dk1"/>
              </a:buClr>
              <a:buSzPts val="1800"/>
              <a:buFont typeface="Arial"/>
              <a:buChar char="–"/>
            </a:pPr>
            <a:r>
              <a:rPr lang="en-US"/>
              <a:t>Cryogenics	Snake Pit (WH2NE)</a:t>
            </a:r>
            <a:endParaRPr/>
          </a:p>
          <a:p>
            <a:pPr indent="-285750" lvl="1" marL="742950" rtl="0" algn="l">
              <a:spcBef>
                <a:spcPts val="360"/>
              </a:spcBef>
              <a:spcAft>
                <a:spcPts val="0"/>
              </a:spcAft>
              <a:buClr>
                <a:schemeClr val="dk1"/>
              </a:buClr>
              <a:buSzPts val="1800"/>
              <a:buFont typeface="Arial"/>
              <a:buChar char="–"/>
            </a:pPr>
            <a:r>
              <a:rPr lang="en-US"/>
              <a:t>Conventional Facilities	Confessional (WH5NE)									</a:t>
            </a:r>
            <a:endParaRPr/>
          </a:p>
          <a:p>
            <a:pPr indent="-171450" lvl="1" marL="742950" rtl="0" algn="l">
              <a:spcBef>
                <a:spcPts val="360"/>
              </a:spcBef>
              <a:spcAft>
                <a:spcPts val="0"/>
              </a:spcAft>
              <a:buClr>
                <a:schemeClr val="dk1"/>
              </a:buClr>
              <a:buSzPts val="1800"/>
              <a:buFont typeface="Arial"/>
              <a:buNone/>
            </a:pPr>
            <a:r>
              <a:t/>
            </a:r>
            <a:endParaRPr/>
          </a:p>
          <a:p>
            <a:pPr indent="-171450" lvl="1" marL="742950" rtl="0" algn="l">
              <a:spcBef>
                <a:spcPts val="360"/>
              </a:spcBef>
              <a:spcAft>
                <a:spcPts val="0"/>
              </a:spcAft>
              <a:buClr>
                <a:schemeClr val="dk1"/>
              </a:buClr>
              <a:buSzPts val="1800"/>
              <a:buFont typeface="Arial"/>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